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3" r:id="rId1"/>
  </p:sldMasterIdLst>
  <p:sldIdLst>
    <p:sldId id="256" r:id="rId2"/>
    <p:sldId id="318" r:id="rId3"/>
    <p:sldId id="257" r:id="rId4"/>
    <p:sldId id="300" r:id="rId5"/>
    <p:sldId id="258" r:id="rId6"/>
    <p:sldId id="259" r:id="rId7"/>
    <p:sldId id="261" r:id="rId8"/>
    <p:sldId id="262" r:id="rId9"/>
    <p:sldId id="314" r:id="rId10"/>
    <p:sldId id="263" r:id="rId11"/>
    <p:sldId id="301" r:id="rId12"/>
    <p:sldId id="265" r:id="rId13"/>
    <p:sldId id="315" r:id="rId14"/>
    <p:sldId id="281" r:id="rId15"/>
    <p:sldId id="302" r:id="rId16"/>
    <p:sldId id="266" r:id="rId17"/>
    <p:sldId id="282" r:id="rId18"/>
    <p:sldId id="303" r:id="rId19"/>
    <p:sldId id="267" r:id="rId20"/>
    <p:sldId id="316" r:id="rId21"/>
    <p:sldId id="283" r:id="rId22"/>
    <p:sldId id="317" r:id="rId23"/>
    <p:sldId id="304" r:id="rId24"/>
    <p:sldId id="268" r:id="rId25"/>
    <p:sldId id="284" r:id="rId26"/>
    <p:sldId id="285" r:id="rId27"/>
    <p:sldId id="305" r:id="rId28"/>
    <p:sldId id="269" r:id="rId29"/>
    <p:sldId id="286" r:id="rId30"/>
    <p:sldId id="306" r:id="rId31"/>
    <p:sldId id="270" r:id="rId32"/>
    <p:sldId id="287" r:id="rId33"/>
    <p:sldId id="288" r:id="rId34"/>
    <p:sldId id="289" r:id="rId35"/>
    <p:sldId id="307" r:id="rId36"/>
    <p:sldId id="271" r:id="rId37"/>
    <p:sldId id="290" r:id="rId38"/>
    <p:sldId id="308" r:id="rId39"/>
    <p:sldId id="272" r:id="rId40"/>
    <p:sldId id="291" r:id="rId41"/>
    <p:sldId id="292" r:id="rId42"/>
    <p:sldId id="309" r:id="rId43"/>
    <p:sldId id="273" r:id="rId44"/>
    <p:sldId id="293" r:id="rId45"/>
    <p:sldId id="310" r:id="rId46"/>
    <p:sldId id="274" r:id="rId47"/>
    <p:sldId id="294" r:id="rId48"/>
    <p:sldId id="275" r:id="rId49"/>
    <p:sldId id="311" r:id="rId50"/>
    <p:sldId id="276" r:id="rId51"/>
    <p:sldId id="295" r:id="rId52"/>
    <p:sldId id="296" r:id="rId53"/>
    <p:sldId id="312" r:id="rId54"/>
    <p:sldId id="277" r:id="rId55"/>
    <p:sldId id="297" r:id="rId56"/>
    <p:sldId id="298" r:id="rId57"/>
    <p:sldId id="313" r:id="rId58"/>
    <p:sldId id="278" r:id="rId59"/>
    <p:sldId id="299" r:id="rId60"/>
    <p:sldId id="279" r:id="rId61"/>
    <p:sldId id="280" r:id="rId62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592C7-40ED-4C07-A05A-C163D7EBC10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23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8A577-E2EA-4071-83C9-593844840A3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195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24333-7D94-42E8-9F00-2794956EDAD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21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64CD0-7461-4E10-80EB-4B5A6337A92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529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9B019-C559-4995-AF82-D14F074E22A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156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0FFFC-475F-476E-969B-6EF7F6A3304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46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C2181-B947-4018-9661-CFA06BABC42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932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D59D0-A7A3-4240-8FD3-7E81D57BEE0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12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5C578-990F-496E-A52D-8793FF5F2E8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065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6CF23-BB4D-4EB7-9A9C-E0CD9D68CA5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21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D22FA-58EF-4BDE-947B-DD54E0E39A9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79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B2D2011-DFCA-4ABC-895B-F102869285E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0" r:id="rId2"/>
    <p:sldLayoutId id="2147483697" r:id="rId3"/>
    <p:sldLayoutId id="2147483691" r:id="rId4"/>
    <p:sldLayoutId id="2147483698" r:id="rId5"/>
    <p:sldLayoutId id="2147483692" r:id="rId6"/>
    <p:sldLayoutId id="2147483693" r:id="rId7"/>
    <p:sldLayoutId id="2147483699" r:id="rId8"/>
    <p:sldLayoutId id="2147483700" r:id="rId9"/>
    <p:sldLayoutId id="2147483694" r:id="rId10"/>
    <p:sldLayoutId id="214748369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/>
    </p:bldLst>
  </p:timing>
  <p:txStyles>
    <p:titleStyle>
      <a:lvl1pPr algn="l" rtl="1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  <a:cs typeface="Times New Roman" pitchFamily="18" charset="0"/>
        </a:defRPr>
      </a:lvl2pPr>
      <a:lvl3pPr algn="l" rtl="1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  <a:cs typeface="Times New Roman" pitchFamily="18" charset="0"/>
        </a:defRPr>
      </a:lvl3pPr>
      <a:lvl4pPr algn="l" rtl="1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  <a:cs typeface="Times New Roman" pitchFamily="18" charset="0"/>
        </a:defRPr>
      </a:lvl4pPr>
      <a:lvl5pPr algn="l" rtl="1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  <a:cs typeface="Times New Roman" pitchFamily="18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  <a:cs typeface="Times New Roman" pitchFamily="18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  <a:cs typeface="Times New Roman" pitchFamily="18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  <a:cs typeface="Times New Roman" pitchFamily="18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  <a:cs typeface="Times New Roman" pitchFamily="18" charset="0"/>
        </a:defRPr>
      </a:lvl9pPr>
    </p:titleStyle>
    <p:bodyStyle>
      <a:lvl1pPr marL="273050" indent="-273050" algn="r" rtl="1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r" rtl="1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r" rtl="1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r" rtl="1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r" rtl="1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r" rtl="1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4648200"/>
            <a:ext cx="5562600" cy="10668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fa-IR" dirty="0" smtClean="0"/>
              <a:t>مهدی اخلاقی پور</a:t>
            </a:r>
            <a:endParaRPr 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924800" cy="4114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a-IR" sz="11900">
                <a:latin typeface="IranNastaliq" pitchFamily="18" charset="0"/>
                <a:cs typeface="IranNastaliq" pitchFamily="18" charset="0"/>
              </a:rPr>
              <a:t>اخلاق کارو  ارزشهای سازمانی</a:t>
            </a:r>
            <a:r>
              <a:rPr lang="fa-IR" sz="8200">
                <a:latin typeface="IranNastaliq" pitchFamily="18" charset="0"/>
                <a:cs typeface="IranNastaliq" pitchFamily="18" charset="0"/>
              </a:rPr>
              <a:t> </a:t>
            </a:r>
            <a:endParaRPr sz="8200">
              <a:latin typeface="IranNastaliq" pitchFamily="18" charset="0"/>
              <a:cs typeface="IranNastaliq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fa-IR" sz="7200" smtClean="0"/>
              <a:t>1- ریاست طلبی </a:t>
            </a:r>
          </a:p>
          <a:p>
            <a:pPr>
              <a:buFont typeface="Wingdings" pitchFamily="2" charset="2"/>
              <a:buNone/>
            </a:pPr>
            <a:r>
              <a:rPr lang="fa-IR" sz="7200" smtClean="0"/>
              <a:t>2- تملق و چابلوسی </a:t>
            </a:r>
          </a:p>
          <a:p>
            <a:pPr>
              <a:buFont typeface="Wingdings" pitchFamily="2" charset="2"/>
              <a:buNone/>
            </a:pPr>
            <a:r>
              <a:rPr lang="fa-IR" sz="7200" smtClean="0"/>
              <a:t>3- تبعیض </a:t>
            </a:r>
          </a:p>
          <a:p>
            <a:pPr>
              <a:buFont typeface="Wingdings" pitchFamily="2" charset="2"/>
              <a:buNone/>
            </a:pPr>
            <a:endParaRPr lang="en-US" sz="7200" smtClean="0">
              <a:cs typeface="Times New Roman" pitchFamily="18" charset="0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a-IR"/>
              <a:t>آفات و صفات ناپسند کارکنان و مدیران دولت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52400" y="762000"/>
            <a:ext cx="8077200" cy="17621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sz="15800"/>
              <a:t>تقوی</a:t>
            </a:r>
            <a:r>
              <a:rPr lang="fa-IR" sz="25400"/>
              <a:t> </a:t>
            </a:r>
            <a:endParaRPr sz="25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z="3600" smtClean="0"/>
              <a:t> تقوی از نظر لغوی به معنای صیانت و حفاظت است.</a:t>
            </a:r>
          </a:p>
          <a:p>
            <a:r>
              <a:rPr lang="fa-IR" sz="3600" smtClean="0"/>
              <a:t>تقوی یعنی حفاظت و نگهداری نفس از آنچه به آن ضرر می رساند . </a:t>
            </a:r>
          </a:p>
          <a:p>
            <a:r>
              <a:rPr lang="fa-IR" sz="3600" smtClean="0"/>
              <a:t>انسان متقی همیشه مالک و حاکم نفس خویش است . </a:t>
            </a:r>
          </a:p>
          <a:p>
            <a:r>
              <a:rPr lang="fa-IR" sz="3600" smtClean="0"/>
              <a:t>فردی که تقوا ندارد هیچ تضمینی برای او نیست که گناه نکند. </a:t>
            </a:r>
          </a:p>
          <a:p>
            <a:pPr>
              <a:buFont typeface="Wingdings" pitchFamily="2" charset="2"/>
              <a:buNone/>
            </a:pPr>
            <a:endParaRPr lang="en-US" sz="3600" smtClean="0">
              <a:cs typeface="Times New Roman" pitchFamily="18" charset="0"/>
            </a:endParaRPr>
          </a:p>
          <a:p>
            <a:endParaRPr lang="en-US" sz="3600" smtClean="0">
              <a:cs typeface="Times New Roman" pitchFamily="18" charset="0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تقوی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z="4000" smtClean="0"/>
              <a:t>یک فرد اداری در محیط کار با مشکلات عدید ه ای مواجه بوده و زمینه گناه نیز بعضا“ برای او فراهم است . </a:t>
            </a:r>
          </a:p>
          <a:p>
            <a:r>
              <a:rPr lang="fa-IR" sz="4000" smtClean="0"/>
              <a:t>یک فرد اداری با داشتن سپر آهنین ” تقوی ” می تواند خود را از هجوم عوامل گناه حفظ نموده و با صداقت و شجاعت بیشتری بر مشکلات فائق آید. </a:t>
            </a:r>
          </a:p>
          <a:p>
            <a:pPr>
              <a:buFont typeface="Wingdings" pitchFamily="2" charset="2"/>
              <a:buNone/>
            </a:pPr>
            <a:endParaRPr lang="en-US" sz="4000" smtClean="0">
              <a:cs typeface="Times New Roman" pitchFamily="18" charset="0"/>
            </a:endParaRP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تقوی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a-IR" sz="2800" smtClean="0"/>
              <a:t>یکی از آثار عملی تقوی در مقام مسئولیت این است که هرگاه فشارهااز هر طرف بر مسئول روی آورند دست و پایش را گم نمی کند بلکه با طمانینه و صبر با مشکلات روبرو می شود و تقوای باطن مانع از اضطراب و تزلزل روحی او می گردد. </a:t>
            </a:r>
          </a:p>
          <a:p>
            <a:pPr>
              <a:lnSpc>
                <a:spcPct val="90000"/>
              </a:lnSpc>
            </a:pPr>
            <a:r>
              <a:rPr lang="fa-IR" sz="2800" smtClean="0"/>
              <a:t>تقوی آن نیست که انسان به گوشه ای بخزد و از همه فعالیت های اجتماعی دست بکشد ، بلکه کاربرد آن در همه جهات مخصوصا“ در محیط اجتماع است ، جامعه ای که بر آن تقوی حاکم نباشد در بقاء و ثبات آن تردید وجود دارد. </a:t>
            </a:r>
          </a:p>
          <a:p>
            <a:pPr>
              <a:lnSpc>
                <a:spcPct val="90000"/>
              </a:lnSpc>
            </a:pPr>
            <a:r>
              <a:rPr lang="fa-IR" sz="2800" smtClean="0"/>
              <a:t>از نتایج تقوی می توان به افزایش اعتماد به نفس و خویشتن داری – دلگرمی – اطمینان و امید اشاره کرد</a:t>
            </a:r>
            <a:endParaRPr lang="en-US" sz="2800" smtClean="0">
              <a:cs typeface="Times New Roman" pitchFamily="18" charset="0"/>
            </a:endParaRP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تقوی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sz="14400"/>
              <a:t>تواضع </a:t>
            </a:r>
            <a:endParaRPr sz="14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a-IR" smtClean="0"/>
              <a:t>تواضع به معنی فروتنی است </a:t>
            </a:r>
          </a:p>
          <a:p>
            <a:pPr>
              <a:lnSpc>
                <a:spcPct val="90000"/>
              </a:lnSpc>
            </a:pPr>
            <a:r>
              <a:rPr lang="fa-IR" smtClean="0"/>
              <a:t>تواضع یک حالت درونی است که انسان به واسطه آن خود را غرق نیاز و بنده کوچک و ناچیز در مقابل خدا می بیند و هر اندازه خدا در قلبش بزرگ جلوه کند به همان اندازه خود را کوچک می بیند. هر کسی چنین حالاتی را در خود احساس کند ، آن نشان خضوع و خشوع اوست . </a:t>
            </a:r>
          </a:p>
          <a:p>
            <a:pPr>
              <a:lnSpc>
                <a:spcPct val="90000"/>
              </a:lnSpc>
            </a:pPr>
            <a:r>
              <a:rPr lang="fa-IR" smtClean="0"/>
              <a:t>انسان متواضع کسی است که حالت خضوع و خشوع در او ملکه شود و در شرایط مختلف تغییر نکند . </a:t>
            </a:r>
          </a:p>
          <a:p>
            <a:pPr>
              <a:lnSpc>
                <a:spcPct val="90000"/>
              </a:lnSpc>
            </a:pPr>
            <a:endParaRPr lang="en-US" smtClean="0">
              <a:cs typeface="Times New Roman" pitchFamily="18" charset="0"/>
            </a:endParaRP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تواضع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a-IR" sz="2800" smtClean="0"/>
              <a:t>اگر کارکنان نظام اداری وافراد جامعه از نعمت تواضع بهره مند باشند بزرگی مقام و مسئولیت و مدح و ستایش مردم کوچکترین تغییری در حالات آنها ایجاد نمی کند ، اما کسانی که از برکت تواضع محرومند دست و پا می زنند تا به مقامی برسند و همینکه به آن رسیدند حس خود بینی آنان را وادار می کند که خود را از دیگران برتر بدانند و تواقع دارند همه آنها را احترام و تعظیم کرده و تسلیم بی چون چرا آنان باشند ، با هر کسی نمی نشینند و با هرکسی غذا نمی خوزند. </a:t>
            </a:r>
          </a:p>
          <a:p>
            <a:pPr>
              <a:lnSpc>
                <a:spcPct val="90000"/>
              </a:lnSpc>
            </a:pPr>
            <a:r>
              <a:rPr lang="fa-IR" sz="2800" smtClean="0"/>
              <a:t>هر چه انسان متواضع تر باشد محبوب قلوب مردم واقع می شوند. و هر اندازه خود را در مقابل خدا ضعیف ببیند قوی گردد.</a:t>
            </a:r>
          </a:p>
          <a:p>
            <a:pPr>
              <a:lnSpc>
                <a:spcPct val="90000"/>
              </a:lnSpc>
            </a:pPr>
            <a:endParaRPr lang="en-US" sz="2800" smtClean="0">
              <a:cs typeface="Times New Roman" pitchFamily="18" charset="0"/>
            </a:endParaRPr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تواضع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sz="15800"/>
              <a:t>توکل </a:t>
            </a:r>
            <a:endParaRPr sz="15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mtClean="0"/>
              <a:t>توکل یعنی واگذاشتن کار به دیگری </a:t>
            </a:r>
          </a:p>
          <a:p>
            <a:r>
              <a:rPr lang="fa-IR" smtClean="0"/>
              <a:t>و منظور از توکل در این بحث واگذارکردن کار به خداست .</a:t>
            </a:r>
          </a:p>
          <a:p>
            <a:r>
              <a:rPr lang="fa-IR" smtClean="0"/>
              <a:t>یکی از شرایط تقوی توکل بر خداست .بدین معنا که غیر خدا را رهاکنیم و تنها به رشته امید او چنگ زنیم. </a:t>
            </a:r>
          </a:p>
          <a:p>
            <a:r>
              <a:rPr lang="fa-IR" smtClean="0"/>
              <a:t>اگر انسان به مقام توکل برسد ، انگاه خداوند در همه مشکلات و تنگناها به یاری او می شتابد.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توکل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295400"/>
            <a:ext cx="8305800" cy="4800600"/>
          </a:xfrm>
        </p:spPr>
        <p:txBody>
          <a:bodyPr/>
          <a:lstStyle/>
          <a:p>
            <a:r>
              <a:rPr lang="fa-IR" dirty="0" smtClean="0"/>
              <a:t>-</a:t>
            </a:r>
            <a:r>
              <a:rPr lang="fa-IR" dirty="0"/>
              <a:t> آداب معاشرت و ارزش‌هاي اخلاقي در گفت و شنود </a:t>
            </a:r>
            <a:endParaRPr lang="en-US" dirty="0"/>
          </a:p>
          <a:p>
            <a:r>
              <a:rPr lang="fa-IR" dirty="0"/>
              <a:t>- آشنايي با مباني نظري و محتواي طرح تكريم و پيامدهاي آن در ارتقاي كرامت انساني</a:t>
            </a:r>
            <a:endParaRPr lang="en-US" dirty="0"/>
          </a:p>
          <a:p>
            <a:r>
              <a:rPr lang="fa-IR" dirty="0"/>
              <a:t>-  حسن سلوك و خوش رفتاري با مردم، وظيفه شناسي و اصول اخلاق اداري</a:t>
            </a:r>
            <a:endParaRPr lang="en-US" dirty="0"/>
          </a:p>
          <a:p>
            <a:r>
              <a:rPr lang="fa-IR" dirty="0"/>
              <a:t>- حقوق اجتماعي، نقش و عملكرد اخلاق اداري در سازمان</a:t>
            </a:r>
            <a:endParaRPr lang="en-US" dirty="0"/>
          </a:p>
          <a:p>
            <a:r>
              <a:rPr lang="fa-IR" dirty="0"/>
              <a:t>- اخلاق كارگزار نسبت به سايرين و صفات بارز يك كارگزار موفق</a:t>
            </a:r>
            <a:endParaRPr lang="en-US" dirty="0"/>
          </a:p>
          <a:p>
            <a:r>
              <a:rPr lang="fa-IR" dirty="0"/>
              <a:t>- اخلاق اجتماعي (رابطه فرد با خويشتن و با دوستان و همكاران)</a:t>
            </a:r>
            <a:endParaRPr lang="en-US" dirty="0"/>
          </a:p>
          <a:p>
            <a:r>
              <a:rPr lang="fa-IR" dirty="0"/>
              <a:t>- اخلاق اداري (ويژگي‌هاي كارمند با ايمان، رابطه بالادست و زيردست، رابطه با ارباب رجوع) و رفتاري شغلي</a:t>
            </a:r>
            <a:endParaRPr lang="en-US" dirty="0"/>
          </a:p>
          <a:p>
            <a:r>
              <a:rPr lang="fa-IR" dirty="0"/>
              <a:t>- اصول تكريم ارباب رجوع از ديدگاه ارزشي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/>
          <a:lstStyle/>
          <a:p>
            <a:pPr algn="r"/>
            <a:r>
              <a:rPr lang="fa-IR" b="1" dirty="0" smtClean="0"/>
              <a:t>سرفصل هاي آموزشي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0034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z="4000" smtClean="0"/>
              <a:t>قرآن می فرماید: ومن یتوکل علی الله فهو حسبه  یعنی ” هرکس به خدا توکل کند ، خدا بر او کافی است . ”</a:t>
            </a:r>
          </a:p>
          <a:p>
            <a:r>
              <a:rPr lang="fa-IR" sz="4000" smtClean="0"/>
              <a:t>آیا توکل به معنی دست کشیدن از همه کار هاست و آنرا به خدا واگدار نمودن است . </a:t>
            </a:r>
          </a:p>
          <a:p>
            <a:r>
              <a:rPr lang="fa-IR" sz="4000" smtClean="0"/>
              <a:t>این نوع تفکر محکوم و نشان تنبلی است .</a:t>
            </a:r>
          </a:p>
          <a:p>
            <a:endParaRPr lang="en-US" sz="4000" smtClean="0">
              <a:cs typeface="Times New Roman" pitchFamily="18" charset="0"/>
            </a:endParaRPr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توکل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mtClean="0"/>
              <a:t>مفهوم توکل آن است  که انسان یقین یابد کارهایی که در عالم بر حسب اسباب و شروط واقع می گردد به او ارتباط داردووقتی اراده خداوند به چیزی تعلق گیرد علل و اسباب پیدایش آن نیز مورد اراده او واقع می گردد. </a:t>
            </a:r>
          </a:p>
          <a:p>
            <a:r>
              <a:rPr lang="fa-IR" smtClean="0"/>
              <a:t>متوکل کسی است که اعتماد ش به خدا بیشتر از اعتماد او نسبت به خودش باشد.</a:t>
            </a:r>
          </a:p>
          <a:p>
            <a:endParaRPr lang="en-US" smtClean="0">
              <a:cs typeface="Times New Roman" pitchFamily="18" charset="0"/>
            </a:endParaRPr>
          </a:p>
          <a:p>
            <a:endParaRPr lang="en-US" smtClean="0">
              <a:cs typeface="Times New Roman" pitchFamily="18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توکل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a-IR" smtClean="0"/>
              <a:t>وقتی فردی به مقام توکل می رسد فاعل امور را خدا می داند و احساس می کند که دیگر او نیست که حرف می زند و عمل می کند یا تصمیم می گیرد.  بلکه خداست که به دست وی عزم امور می کند.و در همه حال خدا را می بیند و در واقع محو اوست . </a:t>
            </a:r>
          </a:p>
          <a:p>
            <a:pPr>
              <a:lnSpc>
                <a:spcPct val="90000"/>
              </a:lnSpc>
            </a:pPr>
            <a:r>
              <a:rPr lang="fa-IR" smtClean="0"/>
              <a:t>یک فرد اداری در نظام اسلامی بیش از هرکسی به توکل نیازمند است زیرا مسئولیت نوعی امانت است . پس بهتر است که خود و مسئولیش را به خدا بسپارد تا از توفیق و رحمت بی پایانش در همه حال بهرمند گردد. </a:t>
            </a:r>
          </a:p>
          <a:p>
            <a:pPr>
              <a:lnSpc>
                <a:spcPct val="90000"/>
              </a:lnSpc>
            </a:pPr>
            <a:endParaRPr lang="en-US" smtClean="0">
              <a:cs typeface="Times New Roman" pitchFamily="18" charset="0"/>
            </a:endParaRPr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توکل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sz="11900"/>
              <a:t>انتقاد پذیری</a:t>
            </a:r>
            <a:endParaRPr sz="11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a-IR" smtClean="0"/>
              <a:t>یکی از برجسته ترین صفاتی که باید در نظام اداری  اسلامی حاکم گردد روحیه انتقاد پذیری است . </a:t>
            </a:r>
          </a:p>
          <a:p>
            <a:pPr>
              <a:lnSpc>
                <a:spcPct val="90000"/>
              </a:lnSpc>
            </a:pPr>
            <a:r>
              <a:rPr lang="fa-IR" smtClean="0"/>
              <a:t>داشتن روحیه انتقاد پذیری باعث رشد – سازندگی و توفیق روز افزون در کارها می شود . </a:t>
            </a:r>
          </a:p>
          <a:p>
            <a:pPr>
              <a:lnSpc>
                <a:spcPct val="90000"/>
              </a:lnSpc>
            </a:pPr>
            <a:r>
              <a:rPr lang="fa-IR" smtClean="0"/>
              <a:t>داشتن دوستان منتقد ( انتقاد کننده ) موجب دلگرمی و اطمینان از اینکه در صورت خطا رفتن به او تذکر داده خواهدشد </a:t>
            </a:r>
          </a:p>
          <a:p>
            <a:pPr>
              <a:lnSpc>
                <a:spcPct val="90000"/>
              </a:lnSpc>
            </a:pPr>
            <a:r>
              <a:rPr lang="fa-IR" smtClean="0"/>
              <a:t>هر اندازه بر تعداد انتقاد گران صادق و بی غرض افزوده شود موفقیت به مراتب بیشتر خواهد شد. 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انتقاد پذیری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mtClean="0"/>
              <a:t>اقداماتیکه یک مسئول و یک کارمند برای پیاده کردن روحیه انتقاد پذیری انجام باید بدهد: </a:t>
            </a:r>
          </a:p>
          <a:p>
            <a:pPr lvl="1"/>
            <a:r>
              <a:rPr lang="fa-IR" smtClean="0"/>
              <a:t>1- تلاش کند که بر تعداد دوستان صادق بیافزاید </a:t>
            </a:r>
          </a:p>
          <a:p>
            <a:pPr lvl="1"/>
            <a:r>
              <a:rPr lang="fa-IR" smtClean="0"/>
              <a:t>2- با افرادیکه صریحتر انتقاد می کند صمیمی تر و مهربانتر باشد. </a:t>
            </a:r>
          </a:p>
          <a:p>
            <a:pPr lvl="1"/>
            <a:r>
              <a:rPr lang="fa-IR" smtClean="0"/>
              <a:t>3- زمینه انتقاد را برای کارکنان و دوستان منتقد فراهم نماید . </a:t>
            </a:r>
          </a:p>
          <a:p>
            <a:pPr lvl="1"/>
            <a:r>
              <a:rPr lang="fa-IR" smtClean="0"/>
              <a:t>4- از کسانی که دلسوزانه عیب کار او را می گویند قدردانی و تشکر نماید. </a:t>
            </a:r>
          </a:p>
          <a:p>
            <a:endParaRPr lang="en-US" smtClean="0">
              <a:cs typeface="Times New Roman" pitchFamily="18" charset="0"/>
            </a:endParaRPr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انتقاد پذیری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mtClean="0"/>
              <a:t>ازنتایج مثبت داشتن روحیه انتقاد پذیری می توان به ازبین رفتن بسیاری از گناهان از جمله غیبت – تهمت و شایعه سازی در جامعه اشاره کرد. </a:t>
            </a:r>
          </a:p>
          <a:p>
            <a:r>
              <a:rPr lang="fa-IR" smtClean="0"/>
              <a:t>برای گناه زدائی از جامعه مخصوصا“ رفع جو نفاق در محیط اداره افراد باید انتقاد پذیری را شعار خود قرار دهندو دیگران را نیز به احیاء این اصل مهم تشویق و ترغیب نمایند. </a:t>
            </a:r>
          </a:p>
          <a:p>
            <a:r>
              <a:rPr lang="fa-IR" smtClean="0"/>
              <a:t>شرایط انتقاد کردن : </a:t>
            </a:r>
            <a:endParaRPr lang="en-US" smtClean="0">
              <a:cs typeface="Times New Roman" pitchFamily="18" charset="0"/>
            </a:endParaRPr>
          </a:p>
          <a:p>
            <a:endParaRPr lang="en-US" smtClean="0">
              <a:cs typeface="Times New Roman" pitchFamily="18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انتقاد پذیری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sz="13100"/>
              <a:t>جاذبه و دافعه </a:t>
            </a:r>
            <a:endParaRPr sz="13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mtClean="0"/>
              <a:t>هر فرد مسلمان باید از قوه جاذبه و دافعه لازم برخوردار باشد . </a:t>
            </a:r>
          </a:p>
          <a:p>
            <a:r>
              <a:rPr lang="fa-IR" smtClean="0"/>
              <a:t>جذب بطور مطلق یا دفع مردم به طور مطلق از نظر اسلام محکومند. </a:t>
            </a:r>
          </a:p>
          <a:p>
            <a:r>
              <a:rPr lang="fa-IR" smtClean="0"/>
              <a:t>میزان و ملاک جاذبه و دافعه را خود شخص یا سلیقه شخصی او تعیین نمی کند ، بلکه اسلام به ما معیاری داده که طبق آن عمل کنیم  و آن عبارت است از ” دوست داشتن برای خدا ”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جاذبه و دافعه 	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mtClean="0"/>
              <a:t>ملاک و معیار در جاذیه و دافعه خدای متعال است ، هر کسی در خط عدالت و یکتا پرستی است باید جذب شود و آنانی که دشمن حق و عدالت هستند باید دفع شوند. </a:t>
            </a:r>
          </a:p>
          <a:p>
            <a:r>
              <a:rPr lang="fa-IR" smtClean="0"/>
              <a:t>هرکس پروانه شمع دوست خویش است </a:t>
            </a:r>
          </a:p>
          <a:p>
            <a:r>
              <a:rPr lang="fa-IR" smtClean="0"/>
              <a:t>منظور محببان خدا علاقمندان به خدا را همانند آهن ربا جذب مکنند و دشمنان دین ....</a:t>
            </a:r>
            <a:endParaRPr lang="en-US" smtClean="0">
              <a:cs typeface="Times New Roman" pitchFamily="18" charset="0"/>
            </a:endParaRPr>
          </a:p>
          <a:p>
            <a:endParaRPr lang="en-US" smtClean="0">
              <a:cs typeface="Times New Roman" pitchFamily="18" charset="0"/>
            </a:endParaRP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جاذبه و دافعه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fa-IR" sz="6000" b="1" smtClean="0"/>
              <a:t>ارتقاء دانش فراگیران در زمینه مدیریت اخلاقی و ارزشهای سازمانی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 sz="3800" b="1"/>
              <a:t>هدفهای کلی </a:t>
            </a:r>
            <a:endParaRPr sz="3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sz="13100"/>
              <a:t>سعه صدر </a:t>
            </a:r>
            <a:endParaRPr sz="13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z="2800" smtClean="0"/>
              <a:t>سعه به معنای گشادگی و فراخی و صدر به معنای سینه است اما نه سینه ظاهری بلکه مقصود همان روح متعالی بشر است . </a:t>
            </a:r>
          </a:p>
          <a:p>
            <a:r>
              <a:rPr lang="fa-IR" sz="2800" smtClean="0"/>
              <a:t>کسی که دارای سعه صدر است که از گشادگی روح و همتی عالی و اندیشه ای بلند برخوردار باشد. </a:t>
            </a:r>
          </a:p>
          <a:p>
            <a:r>
              <a:rPr lang="fa-IR" sz="2800" smtClean="0"/>
              <a:t>سعه صدر موجب دور اندیشی و حزم و واقع نگری افراد می شودو اگر دولتمردان فاقد این خصلت باشند از عهده بسیاری از مشکلات و نارسائیها بر نخواهند آمد. </a:t>
            </a:r>
          </a:p>
          <a:p>
            <a:r>
              <a:rPr lang="fa-IR" sz="2800" smtClean="0"/>
              <a:t>سعه صدر را گاها به معنی صبروبردباری نیز تفسیر کرده اند.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سعه صدر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mtClean="0"/>
              <a:t>آنچه که عامل شرح صدر می گردد اعتماد و اعتقاد قلبی انسان به خداست . اگر انسان به خدا تکیه کند از آنچنان قدرتی بهرمند می شود که کوه مشکلات در نظر او کاهی جلوه می کند . </a:t>
            </a:r>
          </a:p>
          <a:p>
            <a:r>
              <a:rPr lang="fa-IR" smtClean="0"/>
              <a:t>سعه صدر مرهون اعتقاد و ایمان قلبی انسان به خداست . </a:t>
            </a: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سعه صدر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mtClean="0"/>
              <a:t>مزایای داشتن سعه صدر : </a:t>
            </a:r>
          </a:p>
          <a:p>
            <a:pPr lvl="1"/>
            <a:r>
              <a:rPr lang="fa-IR" smtClean="0"/>
              <a:t>برخورداری از روحی عظیم و طبعی بلند </a:t>
            </a:r>
          </a:p>
          <a:p>
            <a:pPr lvl="1"/>
            <a:r>
              <a:rPr lang="fa-IR" smtClean="0"/>
              <a:t>داشتن صبر و حوصله زیاد </a:t>
            </a:r>
          </a:p>
          <a:p>
            <a:pPr lvl="1"/>
            <a:r>
              <a:rPr lang="fa-IR" smtClean="0"/>
              <a:t>سریع قضاوت نمی کند </a:t>
            </a:r>
          </a:p>
          <a:p>
            <a:pPr lvl="1"/>
            <a:r>
              <a:rPr lang="fa-IR" smtClean="0"/>
              <a:t>فردی شاداب و خوش روی است </a:t>
            </a:r>
          </a:p>
          <a:p>
            <a:pPr lvl="1"/>
            <a:r>
              <a:rPr lang="fa-IR" smtClean="0"/>
              <a:t>در مقابل مشکلات و سنگ اندازی ها تامید نمی شود </a:t>
            </a:r>
          </a:p>
          <a:p>
            <a:pPr lvl="1"/>
            <a:r>
              <a:rPr lang="fa-IR" smtClean="0"/>
              <a:t>بر قوه غضب و هواهای تفسانی خویش حاکم است </a:t>
            </a:r>
          </a:p>
          <a:p>
            <a:pPr lvl="1"/>
            <a:r>
              <a:rPr lang="fa-IR" smtClean="0"/>
              <a:t>حفظ تعادل خود در تمامی شرایط و موقعیت ها </a:t>
            </a:r>
          </a:p>
          <a:p>
            <a:endParaRPr lang="en-US" smtClean="0">
              <a:cs typeface="Times New Roman" pitchFamily="18" charset="0"/>
            </a:endParaRPr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سعه صدر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a-IR" sz="2400" smtClean="0"/>
              <a:t>کسانی که سعه صدر ندارند : </a:t>
            </a:r>
          </a:p>
          <a:p>
            <a:pPr lvl="1">
              <a:lnSpc>
                <a:spcPct val="90000"/>
              </a:lnSpc>
            </a:pPr>
            <a:r>
              <a:rPr lang="fa-IR" sz="3200" smtClean="0"/>
              <a:t>از خویشتن داری محروم هستند </a:t>
            </a:r>
          </a:p>
          <a:p>
            <a:pPr lvl="1">
              <a:lnSpc>
                <a:spcPct val="90000"/>
              </a:lnSpc>
            </a:pPr>
            <a:r>
              <a:rPr lang="fa-IR" sz="3200" smtClean="0"/>
              <a:t>تحمل جسارت دیگران را ندارند </a:t>
            </a:r>
          </a:p>
          <a:p>
            <a:pPr lvl="1">
              <a:lnSpc>
                <a:spcPct val="90000"/>
              </a:lnSpc>
            </a:pPr>
            <a:r>
              <a:rPr lang="fa-IR" sz="3200" smtClean="0"/>
              <a:t>بی جهت به دیگران پرخاش می کنند </a:t>
            </a:r>
          </a:p>
          <a:p>
            <a:pPr lvl="1">
              <a:lnSpc>
                <a:spcPct val="90000"/>
              </a:lnSpc>
            </a:pPr>
            <a:r>
              <a:rPr lang="fa-IR" sz="3200" smtClean="0"/>
              <a:t>همیشه در مقابل رفتار های ناپسند خود بهانه تراشی می کنند </a:t>
            </a:r>
          </a:p>
          <a:p>
            <a:pPr lvl="1">
              <a:lnSpc>
                <a:spcPct val="90000"/>
              </a:lnSpc>
            </a:pPr>
            <a:r>
              <a:rPr lang="fa-IR" sz="3200" smtClean="0"/>
              <a:t>از جمله بهانه های افرادیکه سعه صدر ندارند می توان به داشتن ضعف اعصاب و مشکلات خانوادگی و اجتماعی اشاره کرد. </a:t>
            </a:r>
            <a:endParaRPr lang="en-US" sz="3200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z="3600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z="2400" smtClean="0">
              <a:cs typeface="Times New Roman" pitchFamily="18" charset="0"/>
            </a:endParaRP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سعه صدر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sz="13100"/>
              <a:t>ساده زیستن </a:t>
            </a:r>
            <a:endParaRPr sz="13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mtClean="0"/>
              <a:t>یکی از شیوه های مهم مسوولان و دولتمردان به پیروی از پیشوایان دین و امامان (ع) باید ساده زیستن باشد. </a:t>
            </a:r>
          </a:p>
          <a:p>
            <a:r>
              <a:rPr lang="fa-IR" smtClean="0"/>
              <a:t>از جمله صفات مومنان زهد و بی اعتنایی به دنیاست. یعنی از دنیا همان مقداری که نیاز دارند طلب می کنند. </a:t>
            </a:r>
          </a:p>
          <a:p>
            <a:r>
              <a:rPr lang="fa-IR" smtClean="0"/>
              <a:t>یک فرد متقی باید منشی زاهدانه داشته و در خوراک و پوشاک خود از  تشریفات کاذب و زیاده طلبی دوری جوید. </a:t>
            </a:r>
          </a:p>
          <a:p>
            <a:endParaRPr lang="en-US" smtClean="0">
              <a:cs typeface="Times New Roman" pitchFamily="18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ساده زیستن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z="4000" smtClean="0"/>
              <a:t>اگر یک مدیر و کارمند به حداقل زندگی قانع نباشد و روح زهدانه خواهشهای نفسانی او را کنترل ننماید مسئولیت را وسیله ای برای کسب منافع دنیوی و مال اندوزی قرار می دهد و سرانجام به انواع ظلم و گناه خیانت آلوده می شود و ضررهای مادی و معنوی او به خود و جامعه غیر قابل جبران است . </a:t>
            </a:r>
          </a:p>
          <a:p>
            <a:endParaRPr lang="en-US" sz="4000" smtClean="0">
              <a:cs typeface="Times New Roman" pitchFamily="18" charset="0"/>
            </a:endParaRPr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ساده زیستن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sz="13100"/>
              <a:t>قاطعیت </a:t>
            </a:r>
            <a:endParaRPr sz="13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mtClean="0"/>
              <a:t>قاطعیت ابزاری از ابزارهای مدیریت در انجام امور است </a:t>
            </a:r>
          </a:p>
          <a:p>
            <a:r>
              <a:rPr lang="fa-IR" smtClean="0"/>
              <a:t>قاطعیت امری بین نرمی و درشتی یا سختی و مدارا است</a:t>
            </a:r>
          </a:p>
          <a:p>
            <a:r>
              <a:rPr lang="fa-IR" smtClean="0"/>
              <a:t>عذم قاطعیت مدیر عمدتا“ بیانگر بی اعتمادی او نسبت به عواقب کار یا نا آگاه بودن به مصالح امور و فعالیت روزمره کارکنان تحت امر ، یا بی اطلاعی از کاربرد آن در امر مدیریت می باشد. </a:t>
            </a:r>
          </a:p>
          <a:p>
            <a:endParaRPr lang="en-US" smtClean="0"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قاطعیت </a:t>
            </a:r>
            <a:endParaRPr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b="1" smtClean="0"/>
              <a:t>از فراگیران انتظار دارد در پایان دوره بتوانند</a:t>
            </a:r>
          </a:p>
          <a:p>
            <a:pPr lvl="1"/>
            <a:r>
              <a:rPr lang="fa-IR" b="1" smtClean="0"/>
              <a:t>1- ضمن بیان ویژگیهای اخلاقی کارگزاران در آموزه های دینی ؛ اصول اخلاق حرفه ای در خدمات عمومی را تشریح نماید. </a:t>
            </a:r>
          </a:p>
          <a:p>
            <a:pPr lvl="1"/>
            <a:r>
              <a:rPr lang="fa-IR" b="1" smtClean="0"/>
              <a:t>2- خصوصیات دولتها و سازمانهای شهروند مدار را تشریح نماید</a:t>
            </a:r>
          </a:p>
          <a:p>
            <a:pPr lvl="1"/>
            <a:r>
              <a:rPr lang="fa-IR" b="1" smtClean="0"/>
              <a:t>3- ضمن برشماری سازو کارهای پیش بینی شده در طرح تکریم مردم و جلب رضایت ارباب رجوع ، چگونگی تهیه و تنظیم منشور اخلاقی سازمانها را توضیح دهد.</a:t>
            </a:r>
            <a:endParaRPr lang="en-US" b="1" smtClean="0">
              <a:cs typeface="Times New Roman" pitchFamily="18" charset="0"/>
            </a:endParaRPr>
          </a:p>
          <a:p>
            <a:endParaRPr lang="en-US" smtClean="0">
              <a:cs typeface="Times New Roman" pitchFamily="18" charset="0"/>
            </a:endParaRPr>
          </a:p>
        </p:txBody>
      </p:sp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fa-IR" sz="3800" b="1"/>
              <a:t>هدف های رفتاری :</a:t>
            </a:r>
            <a:br>
              <a:rPr lang="fa-IR" sz="3800" b="1"/>
            </a:br>
            <a:endParaRPr sz="3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a-IR" sz="2800" smtClean="0"/>
              <a:t>قاطعیت تیغی است که همواره باید در دست مدیر باشد تا در مواقعی که لازم است ار آن استفاده کند . </a:t>
            </a:r>
          </a:p>
          <a:p>
            <a:pPr>
              <a:lnSpc>
                <a:spcPct val="90000"/>
              </a:lnSpc>
            </a:pPr>
            <a:r>
              <a:rPr lang="fa-IR" sz="2800" smtClean="0"/>
              <a:t>موقع شناسی از لوازم قاطعیت است چون قاطعیت مدیر بدون آن کاربردی ندارد. </a:t>
            </a:r>
          </a:p>
          <a:p>
            <a:pPr>
              <a:lnSpc>
                <a:spcPct val="90000"/>
              </a:lnSpc>
            </a:pPr>
            <a:r>
              <a:rPr lang="fa-IR" sz="2800" smtClean="0"/>
              <a:t>نباید در استفاده از قاطعیت افراط و تفریط نمود (تنها نرمی و یا تنها خشک و سخت گیر بودن ) </a:t>
            </a:r>
          </a:p>
          <a:p>
            <a:pPr>
              <a:lnSpc>
                <a:spcPct val="90000"/>
              </a:lnSpc>
            </a:pPr>
            <a:r>
              <a:rPr lang="fa-IR" sz="2800" smtClean="0"/>
              <a:t> داشتن وقار و هیبت باعث دور شدن از افراط و تفریط در استفاده از قاطعیت است .</a:t>
            </a:r>
          </a:p>
          <a:p>
            <a:pPr>
              <a:lnSpc>
                <a:spcPct val="90000"/>
              </a:lnSpc>
            </a:pPr>
            <a:r>
              <a:rPr lang="fa-IR" sz="2800" smtClean="0"/>
              <a:t>وقار و سنگینی به معنای فخر و تکبر نیست بلکه حالتی بین نرمی و درشتی و شیرینی و تلخی </a:t>
            </a:r>
          </a:p>
          <a:p>
            <a:pPr>
              <a:lnSpc>
                <a:spcPct val="90000"/>
              </a:lnSpc>
            </a:pPr>
            <a:endParaRPr lang="en-US" sz="2800" smtClean="0">
              <a:cs typeface="Times New Roman" pitchFamily="18" charset="0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قاطعیت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z="2800" smtClean="0"/>
              <a:t>وقار و سنگینی شئون مدیریت را حفظ می کند و مانع از آن می شود که موقعیت اداری و اجتماعی مدیر لطمه ای وارد شود.</a:t>
            </a:r>
          </a:p>
          <a:p>
            <a:r>
              <a:rPr lang="fa-IR" sz="2800" smtClean="0"/>
              <a:t>مدیر باید قدر و ارزش خود را بشناسد و از گفتن سخنان پوچ و بی محتوی و رفتارهای سبکسرانه خوداری کند زیر این امر باعث می شود که قاطعیت مدیر از بین رفته و کارکنان زیر دست او به هنگام دستورات را اجرا ننمایند. و رفته رفته رشته امور از هم گسسته و بی انضباطی و هرج و مرج به اوج  خود می رسد.</a:t>
            </a:r>
          </a:p>
          <a:p>
            <a:r>
              <a:rPr lang="fa-IR" sz="2800" smtClean="0"/>
              <a:t>مدیر نباید خیلی سختگیر و روی مسایل جزئی به مورد حساسیت نشان دهد. و از کلمات نامناسب نباید استفاده کند.  </a:t>
            </a:r>
          </a:p>
          <a:p>
            <a:endParaRPr lang="en-US" sz="2800" smtClean="0">
              <a:cs typeface="Times New Roman" pitchFamily="18" charset="0"/>
            </a:endParaRPr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قاطعیت</a:t>
            </a:r>
            <a:endParaRPr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  <p:bldP spid="47107" grpId="1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sz="9800"/>
              <a:t>عناین به زیر دستان</a:t>
            </a:r>
            <a:endParaRPr sz="9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a-IR" sz="2800" smtClean="0"/>
              <a:t>از دیگر خوصیات مدیران و مسئولان نظام اداری اسلامی توجه به زیر دستان و مشکلات و معضلات شخص  و روحی همکاران خود است .</a:t>
            </a:r>
          </a:p>
          <a:p>
            <a:pPr>
              <a:lnSpc>
                <a:spcPct val="90000"/>
              </a:lnSpc>
            </a:pPr>
            <a:r>
              <a:rPr lang="fa-IR" sz="2800" smtClean="0"/>
              <a:t>آگاهی از وضعیت روحی ورانی و اقتصادی و اجتماعی کارکنان باعث می شود که مدیران در برنامه هاو فعالیت های اداری عکس العمل های مناسبی از خود بروز دهد. </a:t>
            </a:r>
          </a:p>
          <a:p>
            <a:pPr>
              <a:lnSpc>
                <a:spcPct val="90000"/>
              </a:lnSpc>
            </a:pPr>
            <a:r>
              <a:rPr lang="fa-IR" sz="2800" smtClean="0"/>
              <a:t>از فواید شناخت و همدردی نمودن با کارکنان می توان به یافتن راه حلی برای حل مشکلات – ایجاد روحیه امید و همچنین تقویت و ارتقای رضایت شغلی و نتیجتا“ افزایش کارآیی و بهره وری سازمانی است . 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عنایت به زیر دستان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a-IR" sz="2800" smtClean="0"/>
              <a:t>عذم توجه به مشکلات روحی و روانی و اجتماعی و اقتصادی کارکنان صدمات جبران ناپیری برای کارکنان وسازمان به همراه دارد از جمله به کاهش روحیه همکاری – از دست دادن امید و علاقه به کار – کاهش رضایت شغلی – اختلاس و دستبردن در اموال سازمان و بیت المال – رشوه گیری و حتی قتل و خودکشی اشاره کرد. </a:t>
            </a:r>
          </a:p>
          <a:p>
            <a:pPr>
              <a:lnSpc>
                <a:spcPct val="90000"/>
              </a:lnSpc>
            </a:pPr>
            <a:r>
              <a:rPr lang="fa-IR" sz="2800" smtClean="0"/>
              <a:t>به نطر می رسد که باید حقوق کارکنان باید بطور متعارف و در حدی که بتوان از سطح زندگی متوسطی برخوردار باشد با تعیین و پرداخت شود. و سعی شود با ایجاد بیمه ها و کمیته های برای پشیبانی مالی و روانی کارکنان اقدام نمود. </a:t>
            </a:r>
            <a:endParaRPr lang="en-US" sz="2800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z="2800" smtClean="0">
              <a:cs typeface="Times New Roman" pitchFamily="18" charset="0"/>
            </a:endParaRPr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عنایت به زیر دستان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sz="11900"/>
              <a:t>بینش و آگاهی </a:t>
            </a:r>
            <a:endParaRPr sz="11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a-IR" sz="2800" smtClean="0"/>
              <a:t>یکی از ویژگیهای دیگر کارکنان برخورداری از بینش و آگاهیهای لازم در زمینه احکام اسلام و مسئولیت محوله و نیز جریانات سیاسی حوزه مدیریت می باشد.</a:t>
            </a:r>
          </a:p>
          <a:p>
            <a:pPr>
              <a:lnSpc>
                <a:spcPct val="90000"/>
              </a:lnSpc>
            </a:pPr>
            <a:r>
              <a:rPr lang="fa-IR" sz="2800" smtClean="0"/>
              <a:t>فرد برای آنکه در کار خود موفق باشد ، لازم است در ردجه اول به امور تحت سرظرستی خود کاملا“ مسلط بوده ، از جوانب کار به وضوح آگاهی داشته باشد و علاوه بر تخصص لازم در رشته شغلی باید به احکام و قوانین اسلامی در حد کار خود آگاه باشد تا در اجرای طرحها و برنامه های خود از حدود و ثغور اسلام خارج نشود و یا دیگران بطور متناقض و پراکنده او را راهنمایی نکنند.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بینش و آگاهی </a:t>
            </a:r>
            <a:endParaRPr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a-IR" smtClean="0"/>
              <a:t>اصولا“ علم و عمل رابطه مستقیم با یگدیگر دارند یعنی عمل به دنبال علم و متصل به آن است . </a:t>
            </a:r>
          </a:p>
          <a:p>
            <a:pPr>
              <a:lnSpc>
                <a:spcPct val="90000"/>
              </a:lnSpc>
            </a:pPr>
            <a:r>
              <a:rPr lang="fa-IR" smtClean="0"/>
              <a:t>اول تحقیق سپس تصمیم . </a:t>
            </a:r>
          </a:p>
          <a:p>
            <a:pPr>
              <a:lnSpc>
                <a:spcPct val="90000"/>
              </a:lnSpc>
            </a:pPr>
            <a:r>
              <a:rPr lang="fa-IR" smtClean="0"/>
              <a:t>در صورت کاری بدون علم و تحقیق انجام شود نتایج زیان باری برای فرد و جامعه و سازمان خود به همراه خواهد داشت . </a:t>
            </a:r>
          </a:p>
          <a:p>
            <a:pPr>
              <a:lnSpc>
                <a:spcPct val="90000"/>
              </a:lnSpc>
            </a:pPr>
            <a:r>
              <a:rPr lang="fa-IR" smtClean="0"/>
              <a:t>برای موضوع گیری های سیاسی آگاهی برمسائل سیاسی جامعه و حوزه مسوولیت برای افراد امری ضروری  است .</a:t>
            </a:r>
            <a:endParaRPr lang="en-US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mtClean="0">
              <a:cs typeface="Times New Roman" pitchFamily="18" charset="0"/>
            </a:endParaRPr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بینش و آگاهی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700463"/>
            <a:ext cx="8305800" cy="11430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fa-IR"/>
              <a:t> </a:t>
            </a:r>
            <a:endParaRPr lang="en-US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a-IR"/>
              <a:t> آفات و صفات منفی کارکنان در نظام اداری 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sz="11900"/>
              <a:t>ریاست طلبی </a:t>
            </a:r>
            <a:endParaRPr sz="11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7924800" cy="4419600"/>
          </a:xfrm>
        </p:spPr>
        <p:txBody>
          <a:bodyPr/>
          <a:lstStyle/>
          <a:p>
            <a:r>
              <a:rPr lang="fa-IR" sz="4800" b="1" smtClean="0"/>
              <a:t>مخاظبات دوره :</a:t>
            </a:r>
          </a:p>
          <a:p>
            <a:pPr lvl="1"/>
            <a:r>
              <a:rPr lang="fa-IR" sz="4400" b="1" smtClean="0"/>
              <a:t> کارکنان جدید الاستخدام (رسمی و پیمانی )</a:t>
            </a:r>
          </a:p>
          <a:p>
            <a:r>
              <a:rPr lang="fa-IR" sz="4800" b="1" smtClean="0"/>
              <a:t>مدت آموزش به ساعت : 8 ساعت</a:t>
            </a:r>
          </a:p>
          <a:p>
            <a:r>
              <a:rPr lang="fa-IR" sz="4800" b="1" smtClean="0"/>
              <a:t>نوع آموزش : الزامی</a:t>
            </a:r>
            <a:endParaRPr lang="en-US" sz="4800" b="1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z="2800" smtClean="0"/>
              <a:t> شخص ریاست طلب و مقام خواه به انواع گناه از قبیل  دروغ و ریا و نفاق آلوده است و همواره در صدد است تمام امور را در خود منحصر سازد و مرکز همه قدرتها و فعالیتها قرار گیرد</a:t>
            </a:r>
          </a:p>
          <a:p>
            <a:r>
              <a:rPr lang="fa-IR" sz="2800" smtClean="0"/>
              <a:t>فرد ریاست طلب جهت گسترش ریاست طلبی خود اقدامات زیر را انجام می دهد : </a:t>
            </a:r>
          </a:p>
          <a:p>
            <a:pPr lvl="1"/>
            <a:r>
              <a:rPr lang="fa-IR" smtClean="0"/>
              <a:t>     استعداد ها و خلاقیت ها را از بین می برد</a:t>
            </a:r>
          </a:p>
          <a:p>
            <a:pPr lvl="1"/>
            <a:r>
              <a:rPr lang="fa-IR" smtClean="0"/>
              <a:t>     انتقاد پذیری نیست و تاب و تحمل اعتراض را ندارد </a:t>
            </a:r>
          </a:p>
          <a:p>
            <a:pPr lvl="1"/>
            <a:r>
              <a:rPr lang="fa-IR" smtClean="0"/>
              <a:t>     هر گونه اعتراض را رد و آن را نمی پذیرد </a:t>
            </a:r>
          </a:p>
          <a:p>
            <a:pPr lvl="1"/>
            <a:r>
              <a:rPr lang="fa-IR" smtClean="0"/>
              <a:t>       </a:t>
            </a:r>
          </a:p>
          <a:p>
            <a:pPr>
              <a:buFont typeface="Wingdings" pitchFamily="2" charset="2"/>
              <a:buNone/>
            </a:pPr>
            <a:endParaRPr lang="en-US" sz="2800" smtClean="0"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en-US" sz="2800" smtClean="0">
              <a:cs typeface="Times New Roman" pitchFamily="18" charset="0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ریاست طلبی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fa-IR" smtClean="0"/>
              <a:t>افراد دلسوز و صالح را از خود می راند </a:t>
            </a:r>
          </a:p>
          <a:p>
            <a:pPr lvl="1"/>
            <a:r>
              <a:rPr lang="fa-IR" smtClean="0"/>
              <a:t>     اگر کسی را مانع جاه طلبی خود ببیند به هر وسیله ای او را از پای در می آورد و حتی به نزدیکان خود رحم نمی کند </a:t>
            </a:r>
          </a:p>
          <a:p>
            <a:pPr lvl="1"/>
            <a:r>
              <a:rPr lang="fa-IR" smtClean="0"/>
              <a:t>    افرادی را دور بر خود جمع می کند که ثنای گوی ایشان باشند  </a:t>
            </a:r>
          </a:p>
          <a:p>
            <a:pPr lvl="1"/>
            <a:r>
              <a:rPr lang="fa-IR" smtClean="0"/>
              <a:t>اقذام به انواع حیله ها و سوژه های تبلغاتی متوسل شده تا افکار عمومی را تحریف نمایند و اقدام به خرید رای می نمایند.</a:t>
            </a:r>
          </a:p>
          <a:p>
            <a:r>
              <a:rPr lang="fa-IR" smtClean="0"/>
              <a:t> </a:t>
            </a:r>
          </a:p>
          <a:p>
            <a:endParaRPr lang="en-US" smtClean="0">
              <a:cs typeface="Times New Roman" pitchFamily="18" charset="0"/>
            </a:endParaRP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 ریاست طلبی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mtClean="0"/>
              <a:t>فرد ریاست طلب انچنان به مقام خود حریص است که حتی در مقابل آن خدا را فراموش می کند</a:t>
            </a:r>
          </a:p>
          <a:p>
            <a:r>
              <a:rPr lang="fa-IR" smtClean="0"/>
              <a:t>بدترین نوع خود فراموشی تشنکی به مقام و ریاست است .( زیرا گویی خدایی جز مقام وجود ندارد)</a:t>
            </a:r>
          </a:p>
          <a:p>
            <a:endParaRPr lang="en-US" smtClean="0">
              <a:cs typeface="Times New Roman" pitchFamily="18" charset="0"/>
            </a:endParaRP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 ریاست طلبی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sz="11900"/>
              <a:t>تملق و چابلوسی </a:t>
            </a:r>
            <a:endParaRPr sz="11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fa-IR" sz="2800" smtClean="0"/>
              <a:t>افرادی در جامعه پیدا می شوند که معاش خود را تنها از راه چابلوسی تامین می کنند. </a:t>
            </a:r>
          </a:p>
          <a:p>
            <a:pPr>
              <a:lnSpc>
                <a:spcPct val="80000"/>
              </a:lnSpc>
            </a:pPr>
            <a:r>
              <a:rPr lang="fa-IR" sz="2800" smtClean="0"/>
              <a:t>افراد چابلوس ویژگی های دارند :</a:t>
            </a:r>
          </a:p>
          <a:p>
            <a:pPr lvl="1">
              <a:lnSpc>
                <a:spcPct val="80000"/>
              </a:lnSpc>
            </a:pPr>
            <a:r>
              <a:rPr lang="fa-IR" smtClean="0"/>
              <a:t>دور کسانی جمع می شوند که عقده خود برتر بینی و جاه طلبی دارند </a:t>
            </a:r>
          </a:p>
          <a:p>
            <a:pPr lvl="1">
              <a:lnSpc>
                <a:spcPct val="80000"/>
              </a:lnSpc>
            </a:pPr>
            <a:r>
              <a:rPr lang="fa-IR" smtClean="0"/>
              <a:t>با تمجید و ستایش بی حد خود به افراد جاه طلب نزیدیک می شوند </a:t>
            </a:r>
          </a:p>
          <a:p>
            <a:pPr lvl="1">
              <a:lnSpc>
                <a:spcPct val="80000"/>
              </a:lnSpc>
            </a:pPr>
            <a:r>
              <a:rPr lang="fa-IR" smtClean="0"/>
              <a:t>دروغ پردازی و تعاریف کاذب را سر لوحه امور خود کرده تا بتواند در افراد ساده لوح و خوش باور نفوذ کرده و زیمنه را برای دستیابی خود پرستان و مقام و موقعیت بهتر و بالاتر آماده سازند. </a:t>
            </a:r>
          </a:p>
          <a:p>
            <a:pPr lvl="1">
              <a:lnSpc>
                <a:spcPct val="80000"/>
              </a:lnSpc>
            </a:pPr>
            <a:r>
              <a:rPr lang="fa-IR" smtClean="0"/>
              <a:t>افراد چابلوس چابلوسی را د رحق چابلوسان و خود خواهان به جایی می رسانند که نه تنها انتقاد و اعتراض علیه آنان را جایز نمی دانند بلکه سکوت را نیز در حق آنان خیانتی آشاکار تلقی می نمایند و فقط ستایش و ثنا گویی آنان را از همگان انتظار می کشند. </a:t>
            </a:r>
          </a:p>
          <a:p>
            <a:pPr>
              <a:lnSpc>
                <a:spcPct val="80000"/>
              </a:lnSpc>
            </a:pPr>
            <a:endParaRPr lang="en-US" sz="2800" smtClean="0">
              <a:cs typeface="Times New Roman" pitchFamily="18" charset="0"/>
            </a:endParaRP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تملق و چابلوسی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z="2800" smtClean="0"/>
              <a:t>ریاست طلبی و چابلوسی مکمل یکدیگر ند . </a:t>
            </a:r>
          </a:p>
          <a:p>
            <a:pPr lvl="1"/>
            <a:r>
              <a:rPr lang="fa-IR" smtClean="0"/>
              <a:t>یعنی هم ریاست طلبان چابلوسان را دوست دارند و هم اینکه چابلوسان ریاست طلبان و راهی از شر چابلوسان وجود ندارد. </a:t>
            </a:r>
          </a:p>
          <a:p>
            <a:r>
              <a:rPr lang="fa-IR" sz="2800" smtClean="0"/>
              <a:t>اگر حب جاه و مقام در دلشان باشد نه تنها چابلوسان را به دور خود جمع می کنند بلکه دیگران را هم به این صفت زشت و ناپسند مبتلا می سازند .</a:t>
            </a:r>
          </a:p>
          <a:p>
            <a:r>
              <a:rPr lang="fa-IR" sz="2800" smtClean="0"/>
              <a:t>برای راهی از چابلوسان </a:t>
            </a:r>
          </a:p>
          <a:p>
            <a:pPr lvl="1"/>
            <a:r>
              <a:rPr lang="fa-IR" smtClean="0"/>
              <a:t>مسئولان حس جاه طلبی را در خود باید بکشند و از بین ببرند.</a:t>
            </a:r>
          </a:p>
          <a:p>
            <a:r>
              <a:rPr lang="fa-IR" sz="2800" smtClean="0"/>
              <a:t>  </a:t>
            </a:r>
            <a:endParaRPr lang="en-US" sz="2800" smtClean="0">
              <a:cs typeface="Times New Roman" pitchFamily="18" charset="0"/>
            </a:endParaRPr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تملق و چابلوسی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a-IR" smtClean="0"/>
              <a:t>دلایل و انگیزه های چابلوسی افراد </a:t>
            </a:r>
          </a:p>
          <a:p>
            <a:pPr lvl="1">
              <a:lnSpc>
                <a:spcPct val="90000"/>
              </a:lnSpc>
            </a:pPr>
            <a:r>
              <a:rPr lang="fa-IR" smtClean="0"/>
              <a:t>برخی برای رسیدن به نان و آب در مقابل پول داران و زور مندان به سجده می افتند </a:t>
            </a:r>
          </a:p>
          <a:p>
            <a:pPr lvl="1">
              <a:lnSpc>
                <a:spcPct val="90000"/>
              </a:lnSpc>
            </a:pPr>
            <a:r>
              <a:rPr lang="fa-IR" smtClean="0"/>
              <a:t>بعضی برای در امان ماندن از شر در مقابل افراد شرور از خود خضوع نشان می دهند </a:t>
            </a:r>
          </a:p>
          <a:p>
            <a:pPr lvl="1">
              <a:lnSpc>
                <a:spcPct val="90000"/>
              </a:lnSpc>
            </a:pPr>
            <a:r>
              <a:rPr lang="fa-IR" smtClean="0"/>
              <a:t>عده ای هم در مقابل صاحبان مقام به خاک می افتند</a:t>
            </a:r>
          </a:p>
          <a:p>
            <a:pPr lvl="1">
              <a:lnSpc>
                <a:spcPct val="90000"/>
              </a:lnSpc>
            </a:pPr>
            <a:r>
              <a:rPr lang="fa-IR" smtClean="0"/>
              <a:t>عده ای هم برای رسیدن به اهداف سیاسی و برای از میدان بدر کردن حریف اصلی خود چابلوسی می کنند . ( چاق کردن افراد ی که چهر ه مردمی دارند و سپس بعداز رسیدن به اهداف خود آنان را قربانی می نمایند )</a:t>
            </a:r>
          </a:p>
          <a:p>
            <a:pPr>
              <a:lnSpc>
                <a:spcPct val="90000"/>
              </a:lnSpc>
            </a:pPr>
            <a:endParaRPr lang="en-US" smtClean="0">
              <a:cs typeface="Times New Roman" pitchFamily="18" charset="0"/>
            </a:endParaRPr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تملق و چابلوسی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a-IR" sz="13100"/>
              <a:t>تبعیض </a:t>
            </a:r>
            <a:endParaRPr sz="13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z="2800" smtClean="0"/>
              <a:t>عدالت اداری یعنی یکسان و برابر دیدن همه افراد در مقابل قانون ؛ و هر مدیری یا مسئولی تحت هر عنوانی اگر از این حد عبور کند بی چون چرا تبعیض را روا داشته است .</a:t>
            </a:r>
          </a:p>
          <a:p>
            <a:r>
              <a:rPr lang="fa-IR" sz="2800" smtClean="0"/>
              <a:t>تبعیض اداری از نابرابری و تبعیضات اجتماعی نشات می گیرد.</a:t>
            </a:r>
          </a:p>
          <a:p>
            <a:pPr lvl="1"/>
            <a:r>
              <a:rPr lang="fa-IR" sz="3200" smtClean="0"/>
              <a:t>اگر در فرهنگ عامه بین فقیر و غنی و ارباب گدا و شخص با نفوذ و بی نفوذ فرق گذاشته شود و عملا“ به مسائل طبقاتی دامن زدهمی شود تبعا“ تبعیض در ادارات که جزئی از مجموعه اجتماع هستند با شدت بیشتری گسترش می بابد. 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تبعیض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mtClean="0"/>
              <a:t>تبعیض علاوه بر ریشه اجتماعی علت روانی نیز دارد. </a:t>
            </a:r>
          </a:p>
          <a:p>
            <a:pPr lvl="1"/>
            <a:r>
              <a:rPr lang="fa-IR" smtClean="0"/>
              <a:t>یعنی تا وقتی انسان در ذهن خود اقشار مردم را طبقه بندی نماید در مقام عمل نیز چنین خواهد کرد. </a:t>
            </a:r>
          </a:p>
          <a:p>
            <a:r>
              <a:rPr lang="fa-IR" smtClean="0"/>
              <a:t>برای کاهش و از بین بردن تبعیض در ادارات باید :</a:t>
            </a:r>
          </a:p>
          <a:p>
            <a:pPr lvl="1"/>
            <a:r>
              <a:rPr lang="fa-IR" smtClean="0"/>
              <a:t>باید روح تبعیض گرائی و تبعیض پسندی را از اذهان همه مردم زدود و پس از آن به اصلاح ادرات و سازمانها پرداخت . </a:t>
            </a:r>
          </a:p>
          <a:p>
            <a:pPr lvl="1"/>
            <a:r>
              <a:rPr lang="fa-IR" smtClean="0"/>
              <a:t>ریشه تبعیض و بی عدالتی را در فکر و فرهنگ  خود باید  بخشکانند. </a:t>
            </a:r>
            <a:endParaRPr lang="en-US" smtClean="0">
              <a:cs typeface="Times New Roman" pitchFamily="18" charset="0"/>
            </a:endParaRPr>
          </a:p>
          <a:p>
            <a:endParaRPr lang="en-US" smtClean="0">
              <a:cs typeface="Times New Roman" pitchFamily="18" charset="0"/>
            </a:endParaRPr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تبعیض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z="4000" b="1" smtClean="0"/>
              <a:t>سرفصلهای آموزش :</a:t>
            </a:r>
            <a:endParaRPr lang="ar-SA" sz="4000" b="1" smtClean="0"/>
          </a:p>
          <a:p>
            <a:pPr lvl="1"/>
            <a:r>
              <a:rPr lang="ar-SA" sz="3600" b="1" smtClean="0"/>
              <a:t>1-</a:t>
            </a:r>
            <a:r>
              <a:rPr lang="ar-SA" sz="3600" smtClean="0"/>
              <a:t>  </a:t>
            </a:r>
            <a:r>
              <a:rPr lang="fa-IR" sz="3600" b="1" smtClean="0"/>
              <a:t>مدیریت اخلاقی در خدمات عمومی</a:t>
            </a:r>
            <a:endParaRPr lang="ar-SA" sz="3600" b="1" smtClean="0"/>
          </a:p>
          <a:p>
            <a:pPr lvl="1"/>
            <a:r>
              <a:rPr lang="ar-SA" sz="3600" b="1" smtClean="0"/>
              <a:t>2-</a:t>
            </a:r>
            <a:r>
              <a:rPr lang="ar-SA" sz="3600" smtClean="0"/>
              <a:t>  </a:t>
            </a:r>
            <a:r>
              <a:rPr lang="fa-IR" sz="3600" b="1" smtClean="0"/>
              <a:t> شهروند مداری و دولت شهروند مدار</a:t>
            </a:r>
            <a:endParaRPr lang="ar-SA" sz="3600" b="1" smtClean="0"/>
          </a:p>
          <a:p>
            <a:pPr lvl="1"/>
            <a:r>
              <a:rPr lang="ar-SA" sz="3600" b="1" smtClean="0"/>
              <a:t>3-</a:t>
            </a:r>
            <a:r>
              <a:rPr lang="ar-SA" sz="3600" smtClean="0"/>
              <a:t>  </a:t>
            </a:r>
            <a:r>
              <a:rPr lang="fa-IR" sz="3600" b="1" smtClean="0"/>
              <a:t>ظرح تکریم مردم و جلب رضایت ارباب رجوع (مبانی نظری ،دستاوردهاومنشور اخلاقی سازمانها)</a:t>
            </a:r>
            <a:endParaRPr lang="en-US" sz="3600" b="1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fa-IR" sz="2800" smtClean="0"/>
              <a:t>مادر این جایگاه شغلی که قرار گرفته ایم به واقع بایستی تلاش کنیم که علاوه بر کسب در آمد و معاش ، بر کرامت و فضایل انسانی خود بیافزاییم و تنها راه آن ، جهاد با نفس ( خود سازی) است. لذا اکتساب فضائل اجتناب از رذائل نوعی خود سازی است . </a:t>
            </a:r>
          </a:p>
          <a:p>
            <a:pPr>
              <a:lnSpc>
                <a:spcPct val="80000"/>
              </a:lnSpc>
            </a:pPr>
            <a:r>
              <a:rPr lang="fa-IR" sz="2800" smtClean="0"/>
              <a:t>مراحل خود سازی : </a:t>
            </a:r>
          </a:p>
          <a:p>
            <a:pPr lvl="1">
              <a:lnSpc>
                <a:spcPct val="80000"/>
              </a:lnSpc>
            </a:pPr>
            <a:r>
              <a:rPr lang="fa-IR" smtClean="0"/>
              <a:t>تفکر </a:t>
            </a:r>
          </a:p>
          <a:p>
            <a:pPr lvl="1">
              <a:lnSpc>
                <a:spcPct val="80000"/>
              </a:lnSpc>
            </a:pPr>
            <a:r>
              <a:rPr lang="fa-IR" smtClean="0"/>
              <a:t>عزم </a:t>
            </a:r>
          </a:p>
          <a:p>
            <a:pPr lvl="1">
              <a:lnSpc>
                <a:spcPct val="80000"/>
              </a:lnSpc>
            </a:pPr>
            <a:r>
              <a:rPr lang="fa-IR" smtClean="0"/>
              <a:t>مشارطه </a:t>
            </a:r>
          </a:p>
          <a:p>
            <a:pPr lvl="1">
              <a:lnSpc>
                <a:spcPct val="80000"/>
              </a:lnSpc>
            </a:pPr>
            <a:r>
              <a:rPr lang="fa-IR" smtClean="0"/>
              <a:t>مراقبه </a:t>
            </a:r>
          </a:p>
          <a:p>
            <a:pPr lvl="1">
              <a:lnSpc>
                <a:spcPct val="80000"/>
              </a:lnSpc>
            </a:pPr>
            <a:r>
              <a:rPr lang="fa-IR" smtClean="0"/>
              <a:t>محاسبه </a:t>
            </a:r>
          </a:p>
          <a:p>
            <a:pPr lvl="1">
              <a:lnSpc>
                <a:spcPct val="80000"/>
              </a:lnSpc>
            </a:pPr>
            <a:r>
              <a:rPr lang="fa-IR" smtClean="0"/>
              <a:t>تذکر </a:t>
            </a:r>
            <a:endParaRPr lang="en-US" smtClean="0">
              <a:cs typeface="Times New Roman" pitchFamily="18" charset="0"/>
            </a:endParaRP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a-IR" sz="3800"/>
              <a:t>بحث آخر : برای جلب سجایای اخلاقی چه کنیم </a:t>
            </a:r>
            <a:endParaRPr sz="3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a-IR"/>
              <a:t>با </a:t>
            </a:r>
            <a:r>
              <a:rPr lang="fa-IR" smtClean="0"/>
              <a:t>تشکر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a-IR" sz="2800" smtClean="0"/>
              <a:t>امروزه متخصصان علم مدیریت به اثر مستقیم اخلاق در پیشبرد کارها و تسهیل امور پی برده اند اخلاق پایه و مایه خود را ازمکتب و ایدئولوژی مربوطه می گیرد و از مکاتبی که اخلاق را مهم ترقی کرده و اندوخته های گرانبهایی از آیات و روایات و نمونه های تاریخی فراوان از خود به یادگار گذاشته است دین مبین اسلام می باشد.</a:t>
            </a:r>
          </a:p>
          <a:p>
            <a:pPr>
              <a:lnSpc>
                <a:spcPct val="90000"/>
              </a:lnSpc>
            </a:pPr>
            <a:r>
              <a:rPr lang="fa-IR" sz="2800" smtClean="0"/>
              <a:t>تقدس و قداستی که اسلام به بعضی از صفات اخلاقی بخشیده آنچنان تعهد و الزامی در انسان ایجاد می کند که همین روح الزام و تقید صفات نیک را در انسانها خصوصا“ کارکنان نظام اداری تثبیت نموده و پشتوانه محکمی در دایره اجراء و میدان عمل برای آنان بوجود می آورد.</a:t>
            </a:r>
            <a:endParaRPr lang="en-US" sz="2800" smtClean="0">
              <a:cs typeface="Times New Roman" pitchFamily="18" charset="0"/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fa-IR"/>
              <a:t>مقدمه :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fa-IR" sz="5400" smtClean="0"/>
              <a:t>1- تقوی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fa-IR" sz="5400" smtClean="0"/>
              <a:t>2- تواضع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fa-IR" sz="5400" smtClean="0"/>
              <a:t>3- توکل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fa-IR" sz="5400" smtClean="0"/>
              <a:t>4- انتقاد پذیری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fa-IR" sz="5400" smtClean="0"/>
              <a:t>5- جاذبه و دافعه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fa-IR" sz="540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5400" smtClean="0">
              <a:cs typeface="Times New Roman" pitchFamily="18" charset="0"/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a-IR"/>
              <a:t>اخلاقات و صفات بارز کارکنان دولت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fa-IR" sz="4800" smtClean="0"/>
              <a:t>6- سعه صدر </a:t>
            </a:r>
          </a:p>
          <a:p>
            <a:pPr>
              <a:buFont typeface="Wingdings" pitchFamily="2" charset="2"/>
              <a:buNone/>
            </a:pPr>
            <a:r>
              <a:rPr lang="fa-IR" sz="4800" smtClean="0"/>
              <a:t>7- ساده زیستن </a:t>
            </a:r>
          </a:p>
          <a:p>
            <a:pPr>
              <a:buFont typeface="Wingdings" pitchFamily="2" charset="2"/>
              <a:buNone/>
            </a:pPr>
            <a:r>
              <a:rPr lang="fa-IR" sz="4800" smtClean="0"/>
              <a:t>8- قاطعیت </a:t>
            </a:r>
          </a:p>
          <a:p>
            <a:pPr>
              <a:buFont typeface="Wingdings" pitchFamily="2" charset="2"/>
              <a:buNone/>
            </a:pPr>
            <a:r>
              <a:rPr lang="fa-IR" sz="4800" smtClean="0"/>
              <a:t>9- عنایت به زیر دستان </a:t>
            </a:r>
          </a:p>
          <a:p>
            <a:pPr>
              <a:buFont typeface="Wingdings" pitchFamily="2" charset="2"/>
              <a:buNone/>
            </a:pPr>
            <a:r>
              <a:rPr lang="fa-IR" sz="4800" smtClean="0"/>
              <a:t>10- بینش و آگاهی</a:t>
            </a:r>
            <a:endParaRPr lang="en-US" sz="4800" smtClean="0">
              <a:cs typeface="Times New Roman" pitchFamily="18" charset="0"/>
            </a:endParaRPr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a-IR"/>
              <a:t>اخلاقات و صفات بارز کارکنان دولت</a:t>
            </a:r>
            <a:endParaRPr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749</TotalTime>
  <Words>3204</Words>
  <Application>Microsoft Office PowerPoint</Application>
  <PresentationFormat>On-screen Show (4:3)</PresentationFormat>
  <Paragraphs>232</Paragraphs>
  <Slides>61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2" baseType="lpstr">
      <vt:lpstr>Paper</vt:lpstr>
      <vt:lpstr>اخلاق کارو  ارزشهای سازمانی </vt:lpstr>
      <vt:lpstr>سرفصل هاي آموزشي</vt:lpstr>
      <vt:lpstr>هدفهای کلی </vt:lpstr>
      <vt:lpstr>هدف های رفتاری : </vt:lpstr>
      <vt:lpstr>PowerPoint Presentation</vt:lpstr>
      <vt:lpstr>PowerPoint Presentation</vt:lpstr>
      <vt:lpstr>مقدمه :</vt:lpstr>
      <vt:lpstr>اخلاقات و صفات بارز کارکنان دولت </vt:lpstr>
      <vt:lpstr>اخلاقات و صفات بارز کارکنان دولت</vt:lpstr>
      <vt:lpstr>آفات و صفات ناپسند کارکنان و مدیران دولت</vt:lpstr>
      <vt:lpstr>تقوی </vt:lpstr>
      <vt:lpstr>تقوی </vt:lpstr>
      <vt:lpstr>تقوی </vt:lpstr>
      <vt:lpstr>تقوی</vt:lpstr>
      <vt:lpstr>تواضع </vt:lpstr>
      <vt:lpstr>تواضع </vt:lpstr>
      <vt:lpstr>تواضع </vt:lpstr>
      <vt:lpstr>توکل </vt:lpstr>
      <vt:lpstr>توکل </vt:lpstr>
      <vt:lpstr>توکل </vt:lpstr>
      <vt:lpstr>توکل </vt:lpstr>
      <vt:lpstr>توکل </vt:lpstr>
      <vt:lpstr>انتقاد پذیری</vt:lpstr>
      <vt:lpstr>انتقاد پذیری </vt:lpstr>
      <vt:lpstr>انتقاد پذیری </vt:lpstr>
      <vt:lpstr>انتقاد پذیری </vt:lpstr>
      <vt:lpstr>جاذبه و دافعه </vt:lpstr>
      <vt:lpstr>جاذبه و دافعه  </vt:lpstr>
      <vt:lpstr>جاذبه و دافعه </vt:lpstr>
      <vt:lpstr>سعه صدر </vt:lpstr>
      <vt:lpstr>سعه صدر </vt:lpstr>
      <vt:lpstr>سعه صدر</vt:lpstr>
      <vt:lpstr>سعه صدر</vt:lpstr>
      <vt:lpstr>سعه صدر</vt:lpstr>
      <vt:lpstr>ساده زیستن </vt:lpstr>
      <vt:lpstr>ساده زیستن </vt:lpstr>
      <vt:lpstr>ساده زیستن </vt:lpstr>
      <vt:lpstr>قاطعیت </vt:lpstr>
      <vt:lpstr>قاطعیت </vt:lpstr>
      <vt:lpstr>قاطعیت</vt:lpstr>
      <vt:lpstr>قاطعیت</vt:lpstr>
      <vt:lpstr>عناین به زیر دستان</vt:lpstr>
      <vt:lpstr>عنایت به زیر دستان </vt:lpstr>
      <vt:lpstr>عنایت به زیر دستان </vt:lpstr>
      <vt:lpstr>بینش و آگاهی </vt:lpstr>
      <vt:lpstr>بینش و آگاهی </vt:lpstr>
      <vt:lpstr>بینش و آگاهی </vt:lpstr>
      <vt:lpstr> آفات و صفات منفی کارکنان در نظام اداری  </vt:lpstr>
      <vt:lpstr>ریاست طلبی </vt:lpstr>
      <vt:lpstr>ریاست طلبی </vt:lpstr>
      <vt:lpstr> ریاست طلبی</vt:lpstr>
      <vt:lpstr> ریاست طلبی</vt:lpstr>
      <vt:lpstr>تملق و چابلوسی </vt:lpstr>
      <vt:lpstr>تملق و چابلوسی </vt:lpstr>
      <vt:lpstr>تملق و چابلوسی</vt:lpstr>
      <vt:lpstr>تملق و چابلوسی</vt:lpstr>
      <vt:lpstr>تبعیض </vt:lpstr>
      <vt:lpstr>تبعیض </vt:lpstr>
      <vt:lpstr>تبعیض</vt:lpstr>
      <vt:lpstr>بحث آخر : برای جلب سجایای اخلاقی چه کنیم </vt:lpstr>
      <vt:lpstr>با تشکر</vt:lpstr>
    </vt:vector>
  </TitlesOfParts>
  <Company>bonab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اخلاق کار  و ارزشهای سازمانی</dc:title>
  <dc:creator>soleymanfam</dc:creator>
  <cp:lastModifiedBy>Abar Rayaneh</cp:lastModifiedBy>
  <cp:revision>37</cp:revision>
  <dcterms:created xsi:type="dcterms:W3CDTF">2009-07-15T18:02:48Z</dcterms:created>
  <dcterms:modified xsi:type="dcterms:W3CDTF">2013-01-15T10:04:39Z</dcterms:modified>
</cp:coreProperties>
</file>